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3" r:id="rId2"/>
    <p:sldId id="393" r:id="rId3"/>
    <p:sldId id="391" r:id="rId4"/>
    <p:sldId id="392" r:id="rId5"/>
    <p:sldId id="394" r:id="rId6"/>
    <p:sldId id="424" r:id="rId7"/>
    <p:sldId id="449" r:id="rId8"/>
    <p:sldId id="427" r:id="rId9"/>
    <p:sldId id="397" r:id="rId10"/>
    <p:sldId id="423" r:id="rId11"/>
    <p:sldId id="398" r:id="rId12"/>
    <p:sldId id="399" r:id="rId13"/>
    <p:sldId id="400" r:id="rId14"/>
    <p:sldId id="430" r:id="rId15"/>
    <p:sldId id="401" r:id="rId16"/>
    <p:sldId id="402" r:id="rId17"/>
    <p:sldId id="403" r:id="rId18"/>
    <p:sldId id="404" r:id="rId19"/>
    <p:sldId id="428" r:id="rId20"/>
    <p:sldId id="406" r:id="rId21"/>
    <p:sldId id="408" r:id="rId22"/>
    <p:sldId id="407" r:id="rId23"/>
    <p:sldId id="410" r:id="rId24"/>
    <p:sldId id="409" r:id="rId25"/>
    <p:sldId id="446" r:id="rId26"/>
    <p:sldId id="453" r:id="rId27"/>
    <p:sldId id="411" r:id="rId28"/>
    <p:sldId id="441" r:id="rId29"/>
    <p:sldId id="433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35" r:id="rId38"/>
    <p:sldId id="420" r:id="rId39"/>
    <p:sldId id="422" r:id="rId40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7227" userDrawn="1">
          <p15:clr>
            <a:srgbClr val="A4A3A4"/>
          </p15:clr>
        </p15:guide>
        <p15:guide id="6" pos="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B3E4EF"/>
    <a:srgbClr val="CC000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7" autoAdjust="0"/>
    <p:restoredTop sz="96663" autoAdjust="0"/>
  </p:normalViewPr>
  <p:slideViewPr>
    <p:cSldViewPr>
      <p:cViewPr varScale="1">
        <p:scale>
          <a:sx n="114" d="100"/>
          <a:sy n="114" d="100"/>
        </p:scale>
        <p:origin x="1002" y="114"/>
      </p:cViewPr>
      <p:guideLst>
        <p:guide orient="horz" pos="4247"/>
        <p:guide orient="horz" pos="3974"/>
        <p:guide orient="horz" pos="890"/>
        <p:guide orient="horz" pos="164"/>
        <p:guide pos="7227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7808A9-8C5E-4608-8685-2C057BA536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193894-BC3F-4A92-9BFF-635FA65E28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19CCAB-328B-456C-AB73-342D1C2469CE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62074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0066C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6302583"/>
            <a:ext cx="1152128" cy="401356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200915" y="6349374"/>
            <a:ext cx="448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EUROGUIDERM</a:t>
            </a:r>
            <a:r>
              <a:rPr lang="de-DE" sz="1400" dirty="0"/>
              <a:t> GUIDELINE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ATOPIC</a:t>
            </a:r>
            <a:r>
              <a:rPr lang="de-DE" sz="1400" dirty="0"/>
              <a:t> </a:t>
            </a:r>
            <a:r>
              <a:rPr lang="de-DE" sz="1400" dirty="0" err="1"/>
              <a:t>ECZEMA</a:t>
            </a:r>
            <a:r>
              <a:rPr lang="de-DE" sz="1400" dirty="0"/>
              <a:t> 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1471920" y="63093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JAN</a:t>
            </a:r>
          </a:p>
          <a:p>
            <a:r>
              <a:rPr lang="de-DE" sz="1400" dirty="0"/>
              <a:t>2022</a:t>
            </a:r>
          </a:p>
        </p:txBody>
      </p:sp>
      <p:pic>
        <p:nvPicPr>
          <p:cNvPr id="9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76" y="6350984"/>
            <a:ext cx="262043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38731C1-8BDC-48EB-9220-AF633679EE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5027" y="6386481"/>
            <a:ext cx="367559" cy="2874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05" y="6386482"/>
            <a:ext cx="607779" cy="2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16" y="6309320"/>
            <a:ext cx="1152128" cy="401356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1055442" y="6336566"/>
            <a:ext cx="448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EUROGUIDERM</a:t>
            </a:r>
            <a:r>
              <a:rPr lang="de-DE" sz="1400" dirty="0"/>
              <a:t> GUIDELINE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ATOPIC</a:t>
            </a:r>
            <a:r>
              <a:rPr lang="de-DE" sz="1400" dirty="0"/>
              <a:t> </a:t>
            </a:r>
            <a:r>
              <a:rPr lang="de-DE" sz="1400" dirty="0" err="1"/>
              <a:t>ECZEMA</a:t>
            </a:r>
            <a:r>
              <a:rPr lang="de-DE" sz="1400" dirty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11471920" y="63093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Jan</a:t>
            </a:r>
          </a:p>
          <a:p>
            <a:r>
              <a:rPr lang="de-DE" sz="1400" dirty="0"/>
              <a:t>2026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24536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0066C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8" b="11964"/>
          <a:stretch/>
        </p:blipFill>
        <p:spPr bwMode="auto">
          <a:xfrm>
            <a:off x="8011757" y="6284324"/>
            <a:ext cx="2793221" cy="40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0"/>
          <p:cNvSpPr txBox="1">
            <a:spLocks noChangeArrowheads="1"/>
          </p:cNvSpPr>
          <p:nvPr/>
        </p:nvSpPr>
        <p:spPr bwMode="auto">
          <a:xfrm>
            <a:off x="11637433" y="6556461"/>
            <a:ext cx="3882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FC71A14-124F-4653-90DE-4E4E77D9FA92}" type="slidenum">
              <a:rPr lang="de-DE" altLang="de-DE" sz="8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8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879421" y="6512226"/>
            <a:ext cx="2637367" cy="3093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600829" y="5084767"/>
            <a:ext cx="3687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7300" indent="-5334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66CC"/>
              </a:buClr>
              <a:buSzPct val="110000"/>
            </a:pPr>
            <a:endParaRPr lang="de-DE" altLang="de-DE" sz="1500">
              <a:solidFill>
                <a:srgbClr val="0066CC"/>
              </a:solidFill>
              <a:cs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35360" y="620688"/>
            <a:ext cx="11017224" cy="31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7300" indent="-5334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4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66CC"/>
              </a:buClr>
              <a:buSzPct val="110000"/>
            </a:pPr>
            <a:r>
              <a:rPr lang="de-DE" altLang="de-DE" sz="4400" b="1" dirty="0">
                <a:cs typeface="Arial" panose="020B0604020202020204" pitchFamily="34" charset="0"/>
              </a:rPr>
              <a:t>EuroGuiDerm Guideline for</a:t>
            </a:r>
          </a:p>
          <a:p>
            <a:pPr algn="ctr" eaLnBrk="1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66CC"/>
              </a:buClr>
              <a:buSzPct val="110000"/>
            </a:pPr>
            <a:r>
              <a:rPr lang="de-DE" altLang="de-DE" sz="4400" b="1" dirty="0">
                <a:cs typeface="Arial" panose="020B0604020202020204" pitchFamily="34" charset="0"/>
              </a:rPr>
              <a:t>Atopic Eczema</a:t>
            </a:r>
          </a:p>
          <a:p>
            <a:endParaRPr lang="de-DE" sz="4400" dirty="0"/>
          </a:p>
          <a:p>
            <a:pPr algn="ctr"/>
            <a:r>
              <a:rPr lang="de-DE" sz="4400" dirty="0"/>
              <a:t> </a:t>
            </a:r>
            <a:r>
              <a:rPr lang="de-DE" sz="4400" i="1" dirty="0"/>
              <a:t>Overview of main recommendations</a:t>
            </a:r>
            <a:endParaRPr lang="de-DE" altLang="de-DE" sz="3600" dirty="0"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67408" y="6041877"/>
            <a:ext cx="11305256" cy="8161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de-DE">
              <a:latin typeface="Arial" charset="0"/>
            </a:endParaRPr>
          </a:p>
        </p:txBody>
      </p:sp>
      <p:pic>
        <p:nvPicPr>
          <p:cNvPr id="5" name="Grafik 4" descr="C:\Users\barbarij\Desktop\Bil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503183"/>
            <a:ext cx="7704856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Definitions and treatment goals 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24099"/>
              </p:ext>
            </p:extLst>
          </p:nvPr>
        </p:nvGraphicFramePr>
        <p:xfrm>
          <a:off x="193675" y="1054100"/>
          <a:ext cx="6508750" cy="542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Dokument" r:id="rId3" imgW="6273046" imgH="5219671" progId="Word.Document.12">
                  <p:embed/>
                </p:oleObj>
              </mc:Choice>
              <mc:Fallback>
                <p:oleObj name="Dokument" r:id="rId3" imgW="6273046" imgH="52196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" y="1054100"/>
                        <a:ext cx="6508750" cy="542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47814"/>
              </p:ext>
            </p:extLst>
          </p:nvPr>
        </p:nvGraphicFramePr>
        <p:xfrm>
          <a:off x="6690388" y="1054100"/>
          <a:ext cx="5281612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Dokument" r:id="rId5" imgW="5837149" imgH="1861644" progId="Word.Document.12">
                  <p:embed/>
                </p:oleObj>
              </mc:Choice>
              <mc:Fallback>
                <p:oleObj name="Dokument" r:id="rId5" imgW="5837149" imgH="1861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0388" y="1054100"/>
                        <a:ext cx="5281612" cy="167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9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Patient’s perspective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47480"/>
              </p:ext>
            </p:extLst>
          </p:nvPr>
        </p:nvGraphicFramePr>
        <p:xfrm>
          <a:off x="157288" y="1256690"/>
          <a:ext cx="5560060" cy="1427163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07909483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28628213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378505025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health care providers treat each patient as a whole person, not just the skin, while considering the burden of skin disease on life.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004415"/>
                  </a:ext>
                </a:extLst>
              </a:tr>
            </a:tbl>
          </a:graphicData>
        </a:graphic>
      </p:graphicFrame>
      <p:pic>
        <p:nvPicPr>
          <p:cNvPr id="4248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515364" y="1494591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78620"/>
              </p:ext>
            </p:extLst>
          </p:nvPr>
        </p:nvGraphicFramePr>
        <p:xfrm>
          <a:off x="157288" y="3101950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79832156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998979824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672771483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recommend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health care providers use the principle of shared decision-making, i.e. discuss the patients’ beliefs, lifestyle and preferences when deciding on a treatment plan.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99401"/>
                  </a:ext>
                </a:extLst>
              </a:tr>
            </a:tbl>
          </a:graphicData>
        </a:graphic>
      </p:graphicFrame>
      <p:pic>
        <p:nvPicPr>
          <p:cNvPr id="4253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488738" y="3246125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44920"/>
              </p:ext>
            </p:extLst>
          </p:nvPr>
        </p:nvGraphicFramePr>
        <p:xfrm>
          <a:off x="157288" y="4767822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1614126529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685929835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3215996654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patients with co-morbidities are treated by multi-disciplinary teams.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037460"/>
                  </a:ext>
                </a:extLst>
              </a:tr>
            </a:tbl>
          </a:graphicData>
        </a:graphic>
      </p:graphicFrame>
      <p:pic>
        <p:nvPicPr>
          <p:cNvPr id="4255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481741" y="5034521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01819"/>
              </p:ext>
            </p:extLst>
          </p:nvPr>
        </p:nvGraphicFramePr>
        <p:xfrm>
          <a:off x="6120007" y="1346383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490617289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36801060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3433201233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GB" sz="1100" dirty="0">
                          <a:solidFill>
                            <a:srgbClr val="9999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health care providers are given time, training and resources to educate patients/caregivers in lay language about treating and managing their own condition.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60257"/>
                  </a:ext>
                </a:extLst>
              </a:tr>
            </a:tbl>
          </a:graphicData>
        </a:graphic>
      </p:graphicFrame>
      <p:pic>
        <p:nvPicPr>
          <p:cNvPr id="4257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368797" y="1559919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4410"/>
              </p:ext>
            </p:extLst>
          </p:nvPr>
        </p:nvGraphicFramePr>
        <p:xfrm>
          <a:off x="6139057" y="3104857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7175462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530965257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628597516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patients/caregivers receive adequate knowledge, skills, resources and support to treat 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 AE at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and cope with its impact on life.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398032"/>
                  </a:ext>
                </a:extLst>
              </a:tr>
            </a:tbl>
          </a:graphicData>
        </a:graphic>
      </p:graphicFrame>
      <p:pic>
        <p:nvPicPr>
          <p:cNvPr id="4259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401598" y="3263203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60012"/>
              </p:ext>
            </p:extLst>
          </p:nvPr>
        </p:nvGraphicFramePr>
        <p:xfrm>
          <a:off x="6110599" y="4767822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192082819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627656148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318349152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patients have access to all available treatments and that these treatments are affordable and practical.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Patient/caregiver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098677"/>
                  </a:ext>
                </a:extLst>
              </a:tr>
            </a:tbl>
          </a:graphicData>
        </a:graphic>
      </p:graphicFrame>
      <p:pic>
        <p:nvPicPr>
          <p:cNvPr id="4261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378251" y="4974158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Basic emollients and moisturizers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95929"/>
              </p:ext>
            </p:extLst>
          </p:nvPr>
        </p:nvGraphicFramePr>
        <p:xfrm>
          <a:off x="360850" y="1123189"/>
          <a:ext cx="5581015" cy="1339215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3160770085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3997790650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2385759507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gentle cleansing and bathing procedures especially in acutely inflamed or superinfected skin in patients with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(18/18)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84093"/>
                  </a:ext>
                </a:extLst>
              </a:tr>
            </a:tbl>
          </a:graphicData>
        </a:graphic>
      </p:graphicFrame>
      <p:pic>
        <p:nvPicPr>
          <p:cNvPr id="5261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681013" y="1339372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27386"/>
              </p:ext>
            </p:extLst>
          </p:nvPr>
        </p:nvGraphicFramePr>
        <p:xfrm>
          <a:off x="333772" y="2844881"/>
          <a:ext cx="5581015" cy="1159828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375988284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1020558848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2355397384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bathing in moderately warm water over a short duration of time in patients with AE. 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998953"/>
                  </a:ext>
                </a:extLst>
              </a:tr>
            </a:tbl>
          </a:graphicData>
        </a:graphic>
      </p:graphicFrame>
      <p:pic>
        <p:nvPicPr>
          <p:cNvPr id="5263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32" y="3058653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56036"/>
              </p:ext>
            </p:extLst>
          </p:nvPr>
        </p:nvGraphicFramePr>
        <p:xfrm>
          <a:off x="335677" y="4437112"/>
          <a:ext cx="5579110" cy="1713929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151272416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23312183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605674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suggest against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the use of alkaline soaps in patients with AE.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35214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suggest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that patients with AE use body care products, for example gentle cleansers that do not contain potent irritants or relevant allergens.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742081"/>
                  </a:ext>
                </a:extLst>
              </a:tr>
            </a:tbl>
          </a:graphicData>
        </a:graphic>
      </p:graphicFrame>
      <p:pic>
        <p:nvPicPr>
          <p:cNvPr id="5265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641077" y="4845926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0215"/>
              </p:ext>
            </p:extLst>
          </p:nvPr>
        </p:nvGraphicFramePr>
        <p:xfrm>
          <a:off x="6242367" y="757178"/>
          <a:ext cx="5581015" cy="1159828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799010501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4177449774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1119850526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daily use of emollients, liberally and frequently for patients with AE, as basic treatment of the disturbed skin barrier function.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(20/23)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720334"/>
                  </a:ext>
                </a:extLst>
              </a:tr>
            </a:tbl>
          </a:graphicData>
        </a:graphic>
      </p:graphicFrame>
      <p:pic>
        <p:nvPicPr>
          <p:cNvPr id="5267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1" y="973361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56111"/>
              </p:ext>
            </p:extLst>
          </p:nvPr>
        </p:nvGraphicFramePr>
        <p:xfrm>
          <a:off x="6232959" y="2261376"/>
          <a:ext cx="5579110" cy="2845034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370539729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77161630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9150213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using moisturizers with a hydrophilic formula in the summer and moisturizers with a higher lipid content in the winter in patients with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(15/18)</a:t>
                      </a: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952775"/>
                  </a:ext>
                </a:extLst>
              </a:tr>
              <a:tr h="36097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Abstention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73554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apply emollients immediately after bathing or showering and soft pat drying (“soak and seal technique”).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269526"/>
                  </a:ext>
                </a:extLst>
              </a:tr>
            </a:tbl>
          </a:graphicData>
        </a:graphic>
      </p:graphicFrame>
      <p:pic>
        <p:nvPicPr>
          <p:cNvPr id="5271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0" y="2501699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0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593132" y="3978732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6096000" y="6237312"/>
            <a:ext cx="5909191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61950"/>
              </p:ext>
            </p:extLst>
          </p:nvPr>
        </p:nvGraphicFramePr>
        <p:xfrm>
          <a:off x="6244272" y="5455271"/>
          <a:ext cx="5579110" cy="1391540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90204668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51987606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723137958"/>
                    </a:ext>
                  </a:extLst>
                </a:gridCol>
              </a:tblGrid>
              <a:tr h="88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 use of emollients as background treatment to prevent flares and to reduce the symptoms of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(18/19)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72338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Abstention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77953"/>
                  </a:ext>
                </a:extLst>
              </a:tr>
            </a:tbl>
          </a:graphicData>
        </a:graphic>
      </p:graphicFrame>
      <p:pic>
        <p:nvPicPr>
          <p:cNvPr id="36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280" y="5707968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Antiinflammatory treatment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58596"/>
              </p:ext>
            </p:extLst>
          </p:nvPr>
        </p:nvGraphicFramePr>
        <p:xfrm>
          <a:off x="407368" y="1052736"/>
          <a:ext cx="5560060" cy="1623060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72335948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569405640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516514057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topical corticosteroids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as anti-inflammatory agents.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(24/26)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606355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topical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calcineurin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inhibitors (TCI) as anti-inflammatory agents.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21971"/>
                  </a:ext>
                </a:extLst>
              </a:tr>
            </a:tbl>
          </a:graphicData>
        </a:graphic>
      </p:graphicFrame>
      <p:pic>
        <p:nvPicPr>
          <p:cNvPr id="6292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484784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64461"/>
              </p:ext>
            </p:extLst>
          </p:nvPr>
        </p:nvGraphicFramePr>
        <p:xfrm>
          <a:off x="388803" y="3144049"/>
          <a:ext cx="5560060" cy="1111250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74053324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037148538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260325920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using anti-inflammatory topical agents according to the fingertip unit rule.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(23/26)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991297"/>
                  </a:ext>
                </a:extLst>
              </a:tr>
            </a:tbl>
          </a:graphicData>
        </a:graphic>
      </p:graphicFrame>
      <p:pic>
        <p:nvPicPr>
          <p:cNvPr id="6294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25" y="3343404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95725"/>
              </p:ext>
            </p:extLst>
          </p:nvPr>
        </p:nvGraphicFramePr>
        <p:xfrm>
          <a:off x="421645" y="4767014"/>
          <a:ext cx="5560060" cy="1068388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130299603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313367246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313322271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use of wet wraps with diluted (see background text) or low potency topical corticosteroid in acute AE.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(14/22)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477636"/>
                  </a:ext>
                </a:extLst>
              </a:tr>
            </a:tbl>
          </a:graphicData>
        </a:graphic>
      </p:graphicFrame>
      <p:pic>
        <p:nvPicPr>
          <p:cNvPr id="6296" name="Grafik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44" y="4985461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38627"/>
              </p:ext>
            </p:extLst>
          </p:nvPr>
        </p:nvGraphicFramePr>
        <p:xfrm>
          <a:off x="6410112" y="749240"/>
          <a:ext cx="5560060" cy="2524951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02853757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724301031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756061188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in AE especially for treatment of acute flares.</a:t>
                      </a:r>
                      <a:endParaRPr lang="de-DE" sz="140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(23/23)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599574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note and adequately address patients concerns or fears about corticosteroid side effects.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15125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TCI particularly in skin areas with a risk of skin atrophy due to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application (face, intertriginous sites,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anogenital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area). 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03433"/>
                  </a:ext>
                </a:extLst>
              </a:tr>
            </a:tbl>
          </a:graphicData>
        </a:graphic>
      </p:graphicFrame>
      <p:pic>
        <p:nvPicPr>
          <p:cNvPr id="6298" name="Grafik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730592" y="1515754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91591"/>
              </p:ext>
            </p:extLst>
          </p:nvPr>
        </p:nvGraphicFramePr>
        <p:xfrm>
          <a:off x="6410112" y="3699674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96243290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681226404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442737616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initial treatment with topical corticosteroids before switching to a TCI to reduce the risk of skin stinging and burning.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(23/23)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38313"/>
                  </a:ext>
                </a:extLst>
              </a:tr>
            </a:tbl>
          </a:graphicData>
        </a:graphic>
      </p:graphicFrame>
      <p:pic>
        <p:nvPicPr>
          <p:cNvPr id="6300" name="Grafik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730591" y="3898111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 bwMode="auto">
          <a:xfrm>
            <a:off x="6096000" y="6195747"/>
            <a:ext cx="6096000" cy="6176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75496"/>
              </p:ext>
            </p:extLst>
          </p:nvPr>
        </p:nvGraphicFramePr>
        <p:xfrm>
          <a:off x="6384032" y="5301208"/>
          <a:ext cx="557911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90620">
                  <a:extLst>
                    <a:ext uri="{9D8B030D-6E8A-4147-A177-3AD203B41FA5}">
                      <a16:colId xmlns:a16="http://schemas.microsoft.com/office/drawing/2014/main" val="214570340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87613346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588137172"/>
                    </a:ext>
                  </a:extLst>
                </a:gridCol>
              </a:tblGrid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proactive therapy (e.g. twice weekly application) with a suitable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a suitable TCI (see background text) to reduce the risk of relapse and for better disease control.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(22/22)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56720"/>
                  </a:ext>
                </a:extLst>
              </a:tr>
            </a:tbl>
          </a:graphicData>
        </a:graphic>
      </p:graphicFrame>
      <p:pic>
        <p:nvPicPr>
          <p:cNvPr id="6302" name="Grafik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776520" y="5521235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7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335360" y="6309320"/>
            <a:ext cx="11737304" cy="5486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02423"/>
              </p:ext>
            </p:extLst>
          </p:nvPr>
        </p:nvGraphicFramePr>
        <p:xfrm>
          <a:off x="335360" y="170948"/>
          <a:ext cx="11737303" cy="6700531"/>
        </p:xfrm>
        <a:graphic>
          <a:graphicData uri="http://schemas.openxmlformats.org/drawingml/2006/table">
            <a:tbl>
              <a:tblPr firstRow="1" firstCol="1" bandRow="1"/>
              <a:tblGrid>
                <a:gridCol w="2456480">
                  <a:extLst>
                    <a:ext uri="{9D8B030D-6E8A-4147-A177-3AD203B41FA5}">
                      <a16:colId xmlns:a16="http://schemas.microsoft.com/office/drawing/2014/main" val="52332891"/>
                    </a:ext>
                  </a:extLst>
                </a:gridCol>
                <a:gridCol w="2459635">
                  <a:extLst>
                    <a:ext uri="{9D8B030D-6E8A-4147-A177-3AD203B41FA5}">
                      <a16:colId xmlns:a16="http://schemas.microsoft.com/office/drawing/2014/main" val="1330306928"/>
                    </a:ext>
                  </a:extLst>
                </a:gridCol>
                <a:gridCol w="2348407">
                  <a:extLst>
                    <a:ext uri="{9D8B030D-6E8A-4147-A177-3AD203B41FA5}">
                      <a16:colId xmlns:a16="http://schemas.microsoft.com/office/drawing/2014/main" val="336583529"/>
                    </a:ext>
                  </a:extLst>
                </a:gridCol>
                <a:gridCol w="2124374">
                  <a:extLst>
                    <a:ext uri="{9D8B030D-6E8A-4147-A177-3AD203B41FA5}">
                      <a16:colId xmlns:a16="http://schemas.microsoft.com/office/drawing/2014/main" val="2277799390"/>
                    </a:ext>
                  </a:extLst>
                </a:gridCol>
                <a:gridCol w="2348407">
                  <a:extLst>
                    <a:ext uri="{9D8B030D-6E8A-4147-A177-3AD203B41FA5}">
                      <a16:colId xmlns:a16="http://schemas.microsoft.com/office/drawing/2014/main" val="2621274656"/>
                    </a:ext>
                  </a:extLst>
                </a:gridCol>
              </a:tblGrid>
              <a:tr h="18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recommendation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TCI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42362"/>
                  </a:ext>
                </a:extLst>
              </a:tr>
              <a:tr h="488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class I and 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class III and IV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Tacrolimus 0.1%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Tacrolimus 0.03%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Pimecrolimus 1%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400562"/>
                  </a:ext>
                </a:extLst>
              </a:tr>
              <a:tr h="142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further information see background text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 not suitable for long-term proactive treatment;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proactive treatment only class 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proactive treatment with TCS class III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IV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long term daily treatment or head and neck;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IV not recommended for proactive treatment either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proactive treatment;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 in face, intertriginous sites, anogenital area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 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 in face, intertriginous sites, anogenital area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51324"/>
                  </a:ext>
                </a:extLst>
              </a:tr>
              <a:tr h="1489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important side effects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atrophy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telangiectasia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striae distensae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ecchymosis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hypertrichosis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perioral dermatitis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atrophy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telangiectasia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striae distensae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ecchymosis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hypertrichosis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perioral dermatitis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corticosteroid addiction syndrome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suppression of adrenal function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warmth, tingling or burning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warmth, tingling or burning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93062"/>
                  </a:ext>
                </a:extLst>
              </a:tr>
              <a:tr h="335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TCI class II and III are off label for proactive treatment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label for proactive treatment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suitable for proactive treatment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83814"/>
                  </a:ext>
                </a:extLst>
              </a:tr>
              <a:tr h="26351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considerations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84607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&gt; 2 to &lt; 16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years of age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33632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babies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</a:t>
                      </a: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age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specialist supervision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(from the age of three months)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6531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during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00839"/>
                  </a:ext>
                </a:extLst>
              </a:tr>
              <a:tr h="32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during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breastfeeding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474392"/>
                  </a:ext>
                </a:extLst>
              </a:tr>
              <a:tr h="32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pruritus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48458"/>
                  </a:ext>
                </a:extLst>
              </a:tr>
              <a:tr h="32484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33460" algn="l"/>
                        </a:tabLst>
                      </a:pP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 label use     </a:t>
                      </a: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use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3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43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Antimicrobial treatment 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62323"/>
              </p:ext>
            </p:extLst>
          </p:nvPr>
        </p:nvGraphicFramePr>
        <p:xfrm>
          <a:off x="334290" y="1047025"/>
          <a:ext cx="5560060" cy="1247775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5157287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71148565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730385980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treatment with topical antiseptic drugs – including sodium hypochlorite 0.005% baths -in patients with a history of recurrent skin infections.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(24/24)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323641"/>
                  </a:ext>
                </a:extLst>
              </a:tr>
            </a:tbl>
          </a:graphicData>
        </a:graphic>
      </p:graphicFrame>
      <p:pic>
        <p:nvPicPr>
          <p:cNvPr id="7266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726778" y="1263049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21725"/>
              </p:ext>
            </p:extLst>
          </p:nvPr>
        </p:nvGraphicFramePr>
        <p:xfrm>
          <a:off x="357516" y="2996952"/>
          <a:ext cx="5560060" cy="2588959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44067271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507766936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3425360886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short course of systemic antibiotics only in AE patients with extensive clinically superinfected lesions.  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388206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against the long-term application of topical antibiotics, due to the risk of resistance development .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8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72535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that topical anti-inflammatory treatments are continued during the treatment of Staphylococcus aureus superinfection episodes.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467312"/>
                  </a:ext>
                </a:extLst>
              </a:tr>
            </a:tbl>
          </a:graphicData>
        </a:graphic>
      </p:graphicFrame>
      <p:pic>
        <p:nvPicPr>
          <p:cNvPr id="7268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649714" y="3857977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1947"/>
              </p:ext>
            </p:extLst>
          </p:nvPr>
        </p:nvGraphicFramePr>
        <p:xfrm>
          <a:off x="6312024" y="1052736"/>
          <a:ext cx="5560060" cy="1623060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08453792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3704472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065953908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treat eczema herpeticum without delay using systemic antiviral therapy, such as aciclovir.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91269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perform vaccinations in line with national guidelines.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26786"/>
                  </a:ext>
                </a:extLst>
              </a:tr>
            </a:tbl>
          </a:graphicData>
        </a:graphic>
      </p:graphicFrame>
      <p:pic>
        <p:nvPicPr>
          <p:cNvPr id="7270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632504" y="1451482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76999"/>
              </p:ext>
            </p:extLst>
          </p:nvPr>
        </p:nvGraphicFramePr>
        <p:xfrm>
          <a:off x="6296670" y="3589977"/>
          <a:ext cx="5560060" cy="1211263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66916867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266539594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12886318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topical or systemic antifungal therapy in some patients with AE, mainly in those suffering from the „head and neck“ variant of AE. and with demonstrated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-sensitization to </a:t>
                      </a:r>
                      <a:r>
                        <a:rPr lang="en-GB" sz="1400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Malassezia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spp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(23/24)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21695"/>
                  </a:ext>
                </a:extLst>
              </a:tr>
            </a:tbl>
          </a:graphicData>
        </a:graphic>
      </p:graphicFrame>
      <p:pic>
        <p:nvPicPr>
          <p:cNvPr id="7272" name="Grafik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87" y="3871951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3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Anti-pruritic treatment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4935"/>
              </p:ext>
            </p:extLst>
          </p:nvPr>
        </p:nvGraphicFramePr>
        <p:xfrm>
          <a:off x="356022" y="1317283"/>
          <a:ext cx="5579110" cy="1159828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232509773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00529367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12755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cannot make a recommendation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the use of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polidocanol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itch treatment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39047"/>
                  </a:ext>
                </a:extLst>
              </a:tr>
            </a:tbl>
          </a:graphicData>
        </a:graphic>
      </p:graphicFrame>
      <p:pic>
        <p:nvPicPr>
          <p:cNvPr id="8344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56" y="1545496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13740"/>
              </p:ext>
            </p:extLst>
          </p:nvPr>
        </p:nvGraphicFramePr>
        <p:xfrm>
          <a:off x="349092" y="2796809"/>
          <a:ext cx="5579110" cy="1391540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255489755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62938124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529986131"/>
                    </a:ext>
                  </a:extLst>
                </a:gridCol>
              </a:tblGrid>
              <a:tr h="770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topical antihistamines in itch treatment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(17/18)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7545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Abstention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566003"/>
                  </a:ext>
                </a:extLst>
              </a:tr>
            </a:tbl>
          </a:graphicData>
        </a:graphic>
      </p:graphicFrame>
      <p:pic>
        <p:nvPicPr>
          <p:cNvPr id="8346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7" y="3025022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88052"/>
              </p:ext>
            </p:extLst>
          </p:nvPr>
        </p:nvGraphicFramePr>
        <p:xfrm>
          <a:off x="349092" y="4504548"/>
          <a:ext cx="5579110" cy="1391540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2539610427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604800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83780979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UV therapy (both narrowband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UVB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UVA1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for the treatment of itch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Also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phototherapy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(17/19)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6776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Abstention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85260"/>
                  </a:ext>
                </a:extLst>
              </a:tr>
            </a:tbl>
          </a:graphicData>
        </a:graphic>
      </p:graphicFrame>
      <p:pic>
        <p:nvPicPr>
          <p:cNvPr id="8348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56" y="4773667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32911"/>
              </p:ext>
            </p:extLst>
          </p:nvPr>
        </p:nvGraphicFramePr>
        <p:xfrm>
          <a:off x="6319505" y="1097398"/>
          <a:ext cx="5579110" cy="1339215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684912379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52700863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505507221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first generation systemic antihistamines as a long term treatment for itch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(22/22)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064312"/>
                  </a:ext>
                </a:extLst>
              </a:tr>
            </a:tbl>
          </a:graphicData>
        </a:graphic>
      </p:graphicFrame>
      <p:pic>
        <p:nvPicPr>
          <p:cNvPr id="8350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652664" y="1280949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51934"/>
              </p:ext>
            </p:extLst>
          </p:nvPr>
        </p:nvGraphicFramePr>
        <p:xfrm>
          <a:off x="6321357" y="2932020"/>
          <a:ext cx="5579110" cy="1391540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3881828967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3610924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39096549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second generation systemic antihistamines as a treatment for itch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(13/15)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3697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Abstention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32553"/>
                  </a:ext>
                </a:extLst>
              </a:tr>
            </a:tbl>
          </a:graphicData>
        </a:graphic>
      </p:graphicFrame>
      <p:pic>
        <p:nvPicPr>
          <p:cNvPr id="8352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402" y="3012887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78905"/>
              </p:ext>
            </p:extLst>
          </p:nvPr>
        </p:nvGraphicFramePr>
        <p:xfrm>
          <a:off x="6319505" y="4504548"/>
          <a:ext cx="5579110" cy="1339215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4159218509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42633527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397800157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selective serotonin reuptake inhibitors as itch treatment in AE patients.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(20/20)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77713"/>
                  </a:ext>
                </a:extLst>
              </a:tr>
            </a:tbl>
          </a:graphicData>
        </a:graphic>
      </p:graphicFrame>
      <p:pic>
        <p:nvPicPr>
          <p:cNvPr id="8354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686300" y="4737650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Phototherapy and </a:t>
            </a:r>
            <a:r>
              <a:rPr lang="en-GB" b="1" dirty="0" err="1">
                <a:solidFill>
                  <a:schemeClr val="tx1"/>
                </a:solidFill>
              </a:rPr>
              <a:t>Photochemotherapy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06315"/>
              </p:ext>
            </p:extLst>
          </p:nvPr>
        </p:nvGraphicFramePr>
        <p:xfrm>
          <a:off x="394721" y="1628800"/>
          <a:ext cx="5560060" cy="1068388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59799481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490952061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783524709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narrowband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UVB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medium-dose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UVA1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AE patients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moderate-to-severe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(24/25)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272919"/>
                  </a:ext>
                </a:extLst>
              </a:tr>
            </a:tbl>
          </a:graphicData>
        </a:graphic>
      </p:graphicFrame>
      <p:pic>
        <p:nvPicPr>
          <p:cNvPr id="9369" name="Grafik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7" y="1818913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17704"/>
              </p:ext>
            </p:extLst>
          </p:nvPr>
        </p:nvGraphicFramePr>
        <p:xfrm>
          <a:off x="407368" y="2996952"/>
          <a:ext cx="5560060" cy="2732089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663297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178883347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719556494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narrowband UVB or UVA1 in </a:t>
                      </a:r>
                      <a:r>
                        <a:rPr lang="en-GB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and adolescents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after the assessment of skin type (see background text), but frequent and/or protracted treatment cycles should be avoided.</a:t>
                      </a:r>
                      <a:endParaRPr lang="de-DE" sz="140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(24/25)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850771"/>
                  </a:ext>
                </a:extLst>
              </a:tr>
              <a:tr h="1358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abstention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96425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other phototherapy modalities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balneophototherapy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UVAB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BB-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UVB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UVA) are to be considered as a second choice.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63158"/>
                  </a:ext>
                </a:extLst>
              </a:tr>
            </a:tbl>
          </a:graphicData>
        </a:graphic>
      </p:graphicFrame>
      <p:pic>
        <p:nvPicPr>
          <p:cNvPr id="9373" name="Grafik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90" y="3246158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2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812862" y="4869160"/>
            <a:ext cx="828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06195"/>
              </p:ext>
            </p:extLst>
          </p:nvPr>
        </p:nvGraphicFramePr>
        <p:xfrm>
          <a:off x="6384032" y="1124744"/>
          <a:ext cx="5560060" cy="1211263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05030122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900890977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943165177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PUVA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therapy is only used, when previous treatment cycles with other phototherapies were ineffective or when approved drug treatments are contraindicated, ineffective or have caused side effects.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353351"/>
                  </a:ext>
                </a:extLst>
              </a:tr>
            </a:tbl>
          </a:graphicData>
        </a:graphic>
      </p:graphicFrame>
      <p:pic>
        <p:nvPicPr>
          <p:cNvPr id="9375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848528" y="1344247"/>
            <a:ext cx="828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00247"/>
              </p:ext>
            </p:extLst>
          </p:nvPr>
        </p:nvGraphicFramePr>
        <p:xfrm>
          <a:off x="6384032" y="2555510"/>
          <a:ext cx="5560060" cy="1068388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414958854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4168514806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746674984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co-treatment with topical emollients during phototherapy. 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61686"/>
                  </a:ext>
                </a:extLst>
              </a:tr>
            </a:tbl>
          </a:graphicData>
        </a:graphic>
      </p:graphicFrame>
      <p:pic>
        <p:nvPicPr>
          <p:cNvPr id="9377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852737" y="2742102"/>
            <a:ext cx="828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94040"/>
              </p:ext>
            </p:extLst>
          </p:nvPr>
        </p:nvGraphicFramePr>
        <p:xfrm>
          <a:off x="6384032" y="3887331"/>
          <a:ext cx="5560060" cy="1068388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346569410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868504702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490390092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against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prolonged or repeated treatment cycles and maintenance regimens with all phototherapy modalities.</a:t>
                      </a:r>
                      <a:endParaRPr lang="de-DE" sz="14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(24/24)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76223"/>
                  </a:ext>
                </a:extLst>
              </a:tr>
            </a:tbl>
          </a:graphicData>
        </a:graphic>
      </p:graphicFrame>
      <p:pic>
        <p:nvPicPr>
          <p:cNvPr id="9379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760203" y="4077072"/>
            <a:ext cx="828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1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760203" y="5591503"/>
            <a:ext cx="828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6096000" y="6021288"/>
            <a:ext cx="5976664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98840"/>
              </p:ext>
            </p:extLst>
          </p:nvPr>
        </p:nvGraphicFramePr>
        <p:xfrm>
          <a:off x="6384032" y="5230411"/>
          <a:ext cx="5560060" cy="1457770"/>
        </p:xfrm>
        <a:graphic>
          <a:graphicData uri="http://schemas.openxmlformats.org/drawingml/2006/table">
            <a:tbl>
              <a:tblPr firstRow="1" firstCol="1" bandRow="1"/>
              <a:tblGrid>
                <a:gridCol w="3669030">
                  <a:extLst>
                    <a:ext uri="{9D8B030D-6E8A-4147-A177-3AD203B41FA5}">
                      <a16:colId xmlns:a16="http://schemas.microsoft.com/office/drawing/2014/main" val="280312597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63454905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145686553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 against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 of all phototherapy modalities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of skin cancer and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an increased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of skin cancer (including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photodamaged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skin and those on systemic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immunosuppressants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(see background text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)).</a:t>
                      </a:r>
                      <a:endParaRPr lang="de-DE" sz="1100" dirty="0">
                        <a:solidFill>
                          <a:srgbClr val="9999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(25/25)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8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01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Patients who are candidates for systemic treatment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D4A42D-EC1F-4B22-97E0-EB948A57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712729"/>
            <a:ext cx="8217404" cy="32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Detailed advise on management for each drug</a:t>
            </a:r>
            <a:endParaRPr lang="de-DE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86618"/>
              </p:ext>
            </p:extLst>
          </p:nvPr>
        </p:nvGraphicFramePr>
        <p:xfrm>
          <a:off x="2567608" y="1556792"/>
          <a:ext cx="7632848" cy="3644456"/>
        </p:xfrm>
        <a:graphic>
          <a:graphicData uri="http://schemas.openxmlformats.org/drawingml/2006/table">
            <a:tbl>
              <a:tblPr/>
              <a:tblGrid>
                <a:gridCol w="5049672">
                  <a:extLst>
                    <a:ext uri="{9D8B030D-6E8A-4147-A177-3AD203B41FA5}">
                      <a16:colId xmlns:a16="http://schemas.microsoft.com/office/drawing/2014/main" val="455134972"/>
                    </a:ext>
                  </a:extLst>
                </a:gridCol>
                <a:gridCol w="613032">
                  <a:extLst>
                    <a:ext uri="{9D8B030D-6E8A-4147-A177-3AD203B41FA5}">
                      <a16:colId xmlns:a16="http://schemas.microsoft.com/office/drawing/2014/main" val="3052827219"/>
                    </a:ext>
                  </a:extLst>
                </a:gridCol>
                <a:gridCol w="1970144">
                  <a:extLst>
                    <a:ext uri="{9D8B030D-6E8A-4147-A177-3AD203B41FA5}">
                      <a16:colId xmlns:a16="http://schemas.microsoft.com/office/drawing/2014/main" val="1429103099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Mechanisms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action and efficacy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Dosage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flare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de-DE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u="sng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de-DE" sz="1800" b="0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</a:t>
                      </a:r>
                      <a:endParaRPr lang="de-DE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de-DE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en-US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Evidence and consensus based see Evidence Report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5015"/>
                  </a:ext>
                </a:extLst>
              </a:tr>
            </a:tbl>
          </a:graphicData>
        </a:graphic>
      </p:graphicFrame>
      <p:pic>
        <p:nvPicPr>
          <p:cNvPr id="6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8688288" y="2852936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9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EuroGuiDerm Atopic Eczema Group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2104" y="1196752"/>
            <a:ext cx="4550296" cy="4824536"/>
          </a:xfrm>
        </p:spPr>
        <p:txBody>
          <a:bodyPr/>
          <a:lstStyle/>
          <a:p>
            <a:r>
              <a:rPr lang="de-DE" sz="2000" dirty="0"/>
              <a:t>Denmark</a:t>
            </a:r>
          </a:p>
          <a:p>
            <a:r>
              <a:rPr lang="de-DE" sz="2000" dirty="0"/>
              <a:t>France</a:t>
            </a:r>
          </a:p>
          <a:p>
            <a:r>
              <a:rPr lang="de-DE" sz="2000" dirty="0"/>
              <a:t>Germany</a:t>
            </a:r>
          </a:p>
          <a:p>
            <a:r>
              <a:rPr lang="de-DE" sz="2000" dirty="0"/>
              <a:t>Greece</a:t>
            </a:r>
          </a:p>
          <a:p>
            <a:r>
              <a:rPr lang="de-DE" sz="2000" dirty="0"/>
              <a:t>Hungary</a:t>
            </a:r>
          </a:p>
          <a:p>
            <a:r>
              <a:rPr lang="de-DE" sz="2000" dirty="0"/>
              <a:t>Italy</a:t>
            </a:r>
          </a:p>
          <a:p>
            <a:r>
              <a:rPr lang="de-DE" sz="2000"/>
              <a:t>Netherlands</a:t>
            </a:r>
            <a:endParaRPr lang="de-DE" sz="2000" dirty="0"/>
          </a:p>
          <a:p>
            <a:r>
              <a:rPr lang="de-DE" sz="2000" dirty="0"/>
              <a:t>Norway</a:t>
            </a:r>
          </a:p>
          <a:p>
            <a:r>
              <a:rPr lang="de-DE" sz="2000" dirty="0"/>
              <a:t>Poland</a:t>
            </a:r>
          </a:p>
          <a:p>
            <a:r>
              <a:rPr lang="de-DE" sz="2000" dirty="0"/>
              <a:t>Spain</a:t>
            </a:r>
          </a:p>
          <a:p>
            <a:r>
              <a:rPr lang="de-DE" sz="2000" dirty="0"/>
              <a:t>Switzerland</a:t>
            </a:r>
          </a:p>
          <a:p>
            <a:r>
              <a:rPr lang="de-DE" sz="2000" dirty="0"/>
              <a:t>United Kingdom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179512" y="1234116"/>
            <a:ext cx="4968552" cy="4663589"/>
            <a:chOff x="944563" y="48420"/>
            <a:chExt cx="7254875" cy="6809580"/>
          </a:xfrm>
          <a:solidFill>
            <a:srgbClr val="B3E4EF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04456" y="4695826"/>
              <a:ext cx="779462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5547512" y="368299"/>
              <a:ext cx="1131887" cy="2497137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/>
          </p:nvSpPr>
          <p:spPr bwMode="auto">
            <a:xfrm>
              <a:off x="3968286" y="48420"/>
              <a:ext cx="2671764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96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62074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Conventional immunomodulatory drugs – </a:t>
            </a:r>
            <a:r>
              <a:rPr lang="en-GB" b="1" dirty="0">
                <a:solidFill>
                  <a:srgbClr val="0066CC"/>
                </a:solidFill>
              </a:rPr>
              <a:t>Ciclosporin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D0080C-C8DA-4000-B517-B184E9D3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24744"/>
            <a:ext cx="6384032" cy="45234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27DA1B4-2DFF-4966-A0D1-6C047F6B8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359"/>
          <a:stretch/>
        </p:blipFill>
        <p:spPr>
          <a:xfrm>
            <a:off x="7090345" y="2132857"/>
            <a:ext cx="4766295" cy="10081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19C007-4293-45C7-8CBB-130EF7A6F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03"/>
          <a:stretch/>
        </p:blipFill>
        <p:spPr>
          <a:xfrm>
            <a:off x="7088892" y="3717032"/>
            <a:ext cx="4766295" cy="10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/>
        </p:nvSpPr>
        <p:spPr>
          <a:xfrm>
            <a:off x="551384" y="188640"/>
            <a:ext cx="10972800" cy="562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Conventional immunomodulatory drugs – </a:t>
            </a:r>
            <a:r>
              <a:rPr lang="en-GB" b="1" kern="0" dirty="0">
                <a:solidFill>
                  <a:srgbClr val="0070C0"/>
                </a:solidFill>
              </a:rPr>
              <a:t>Methotrexate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2F930-04D2-4070-A78A-0607FCDE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252537"/>
            <a:ext cx="70770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>
          <a:xfrm>
            <a:off x="551384" y="188640"/>
            <a:ext cx="11449272" cy="562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</a:rPr>
              <a:t>Conventional immunomodulatory drugs – </a:t>
            </a:r>
            <a:r>
              <a:rPr lang="en-GB" sz="2400" b="1" kern="0" dirty="0">
                <a:solidFill>
                  <a:srgbClr val="0070C0"/>
                </a:solidFill>
              </a:rPr>
              <a:t>Systemic </a:t>
            </a:r>
            <a:r>
              <a:rPr lang="en-GB" sz="2400" b="1" kern="0" dirty="0" err="1">
                <a:solidFill>
                  <a:srgbClr val="0070C0"/>
                </a:solidFill>
              </a:rPr>
              <a:t>glucocorticosteroids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E8AB7B-BF16-4CE7-9782-04B33048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07" y="1306326"/>
            <a:ext cx="7362825" cy="21431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0C0A75-50D8-4A09-B995-44F48A25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70" y="3952098"/>
            <a:ext cx="73723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3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04986"/>
            <a:ext cx="10972800" cy="5304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Interleukin-13-Inhibitors – </a:t>
            </a:r>
            <a:r>
              <a:rPr lang="en-GB" b="1" dirty="0" err="1">
                <a:solidFill>
                  <a:srgbClr val="0070C0"/>
                </a:solidFill>
              </a:rPr>
              <a:t>Dupilumab</a:t>
            </a:r>
            <a:br>
              <a:rPr lang="de-DE" b="1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E12209-9504-4828-9ABD-00706411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933450"/>
            <a:ext cx="7353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Interleukin-13-Inhibitors – </a:t>
            </a:r>
            <a:r>
              <a:rPr lang="en-GB" b="1" dirty="0">
                <a:solidFill>
                  <a:srgbClr val="0070C0"/>
                </a:solidFill>
              </a:rPr>
              <a:t>Lebrikizumab</a:t>
            </a:r>
            <a:br>
              <a:rPr lang="de-DE" b="1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0FB6A8-2321-47CF-8A6A-1F59DBCE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009650"/>
            <a:ext cx="73628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3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Interleukin-13-Inhibitors– </a:t>
            </a:r>
            <a:r>
              <a:rPr lang="en-GB" b="1" dirty="0">
                <a:solidFill>
                  <a:srgbClr val="0070C0"/>
                </a:solidFill>
              </a:rPr>
              <a:t>Tralokinumab</a:t>
            </a:r>
            <a:br>
              <a:rPr lang="de-DE" b="1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574D3A-1057-4D03-821C-AF1B8A6D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162050"/>
            <a:ext cx="71532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Interleukin-31-Inhibitors– </a:t>
            </a:r>
            <a:r>
              <a:rPr lang="en-GB" b="1" dirty="0" err="1">
                <a:solidFill>
                  <a:srgbClr val="0070C0"/>
                </a:solidFill>
              </a:rPr>
              <a:t>Nemolizumab</a:t>
            </a:r>
            <a:br>
              <a:rPr lang="de-DE" b="1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85FCC84-90E7-4150-863B-0CF60123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038225"/>
            <a:ext cx="73437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6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JAK-</a:t>
            </a:r>
            <a:r>
              <a:rPr lang="en-GB" b="1" dirty="0" err="1">
                <a:solidFill>
                  <a:schemeClr val="tx1"/>
                </a:solidFill>
              </a:rPr>
              <a:t>Inibitors</a:t>
            </a:r>
            <a:r>
              <a:rPr lang="en-GB" b="1" dirty="0">
                <a:solidFill>
                  <a:schemeClr val="tx1"/>
                </a:solidFill>
              </a:rPr>
              <a:t> – </a:t>
            </a:r>
            <a:r>
              <a:rPr lang="en-GB" b="1" dirty="0" err="1">
                <a:solidFill>
                  <a:srgbClr val="0070C0"/>
                </a:solidFill>
              </a:rPr>
              <a:t>Abrocitinib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F8A24-DC65-4265-A9B8-840B08EB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933450"/>
            <a:ext cx="7153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JAK-</a:t>
            </a:r>
            <a:r>
              <a:rPr lang="en-GB" b="1" dirty="0" err="1">
                <a:solidFill>
                  <a:schemeClr val="tx1"/>
                </a:solidFill>
              </a:rPr>
              <a:t>Inibitors</a:t>
            </a:r>
            <a:r>
              <a:rPr lang="en-GB" b="1" dirty="0">
                <a:solidFill>
                  <a:schemeClr val="tx1"/>
                </a:solidFill>
              </a:rPr>
              <a:t> – </a:t>
            </a:r>
            <a:r>
              <a:rPr lang="en-GB" b="1" dirty="0" err="1">
                <a:solidFill>
                  <a:srgbClr val="0070C0"/>
                </a:solidFill>
              </a:rPr>
              <a:t>Baricitinib</a:t>
            </a:r>
            <a:br>
              <a:rPr lang="de-DE" b="1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B0AA62-7EF8-4F30-828A-0C1F54D9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890587"/>
            <a:ext cx="71151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JAK-</a:t>
            </a:r>
            <a:r>
              <a:rPr lang="en-GB" b="1" dirty="0" err="1">
                <a:solidFill>
                  <a:schemeClr val="tx1"/>
                </a:solidFill>
              </a:rPr>
              <a:t>Inibitors</a:t>
            </a:r>
            <a:r>
              <a:rPr lang="en-GB" b="1" dirty="0">
                <a:solidFill>
                  <a:schemeClr val="tx1"/>
                </a:solidFill>
              </a:rPr>
              <a:t> – </a:t>
            </a:r>
            <a:r>
              <a:rPr lang="en-GB" b="1" dirty="0" err="1">
                <a:solidFill>
                  <a:srgbClr val="0070C0"/>
                </a:solidFill>
              </a:rPr>
              <a:t>Upadacitinib</a:t>
            </a:r>
            <a:br>
              <a:rPr lang="de-DE" b="1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C73D1F-C44B-4546-B3EE-0A18116B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962025"/>
            <a:ext cx="7200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055440" y="6165304"/>
            <a:ext cx="11136560" cy="692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0632504" y="6309320"/>
            <a:ext cx="432048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7CB771-E695-4715-8C8F-A5138276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63" y="0"/>
            <a:ext cx="9119873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068C5B-DA64-4949-9760-739B70296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0195" y="29527"/>
            <a:ext cx="9071610" cy="6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Avoidance techniques in atopic </a:t>
            </a:r>
            <a:r>
              <a:rPr lang="en-GB" b="1" dirty="0" err="1">
                <a:solidFill>
                  <a:schemeClr val="tx1"/>
                </a:solidFill>
              </a:rPr>
              <a:t>eczema</a:t>
            </a:r>
            <a:r>
              <a:rPr lang="en-GB" b="1" dirty="0" err="1"/>
              <a:t>ma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2914"/>
              </p:ext>
            </p:extLst>
          </p:nvPr>
        </p:nvGraphicFramePr>
        <p:xfrm>
          <a:off x="323950" y="1196752"/>
          <a:ext cx="5579110" cy="1339215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425418749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5668947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58400364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identify individual trigger factors in patients with AE, to avoid these in the future, with the aim of prolonging remission or clearance.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646600"/>
                  </a:ext>
                </a:extLst>
              </a:tr>
            </a:tbl>
          </a:graphicData>
        </a:graphic>
      </p:graphicFrame>
      <p:pic>
        <p:nvPicPr>
          <p:cNvPr id="18584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484784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01252"/>
              </p:ext>
            </p:extLst>
          </p:nvPr>
        </p:nvGraphicFramePr>
        <p:xfrm>
          <a:off x="381100" y="2947571"/>
          <a:ext cx="5581015" cy="1222756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1050398171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287513978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86069581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avoid pollen, house dust mite and animal dander as much as possible to prevent exacerbation of AE in sensitized patients with a clear history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disease flares secondary to these triggers.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(14/15)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554452"/>
                  </a:ext>
                </a:extLst>
              </a:tr>
            </a:tbl>
          </a:graphicData>
        </a:graphic>
      </p:graphicFrame>
      <p:pic>
        <p:nvPicPr>
          <p:cNvPr id="18586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22" y="3192532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62771"/>
              </p:ext>
            </p:extLst>
          </p:nvPr>
        </p:nvGraphicFramePr>
        <p:xfrm>
          <a:off x="381100" y="4607926"/>
          <a:ext cx="5521960" cy="1159828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193110556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8490799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576692396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 is no need to restrict normal everyday physical activity in patients with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58806"/>
                  </a:ext>
                </a:extLst>
              </a:tr>
            </a:tbl>
          </a:graphicData>
        </a:graphic>
      </p:graphicFrame>
      <p:pic>
        <p:nvPicPr>
          <p:cNvPr id="18588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34" y="4825330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9620"/>
              </p:ext>
            </p:extLst>
          </p:nvPr>
        </p:nvGraphicFramePr>
        <p:xfrm>
          <a:off x="6240016" y="1196752"/>
          <a:ext cx="5579110" cy="1159828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28172833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78659567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87183487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avoiding irritant clothing (e.g. wool with coarse fibers) to prevent an exacerbation of AE in patients with sensitive skin.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26135"/>
                  </a:ext>
                </a:extLst>
              </a:tr>
            </a:tbl>
          </a:graphicData>
        </a:graphic>
      </p:graphicFrame>
      <p:pic>
        <p:nvPicPr>
          <p:cNvPr id="18590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475388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30837"/>
              </p:ext>
            </p:extLst>
          </p:nvPr>
        </p:nvGraphicFramePr>
        <p:xfrm>
          <a:off x="6240016" y="2820294"/>
          <a:ext cx="5579110" cy="1339215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167456259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60630348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81125495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patients with AE learn strategies to cope with stress (e.g.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educational programmes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selected cases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counselling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 psychotherapy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 suggested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(16/16)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93355"/>
                  </a:ext>
                </a:extLst>
              </a:tr>
            </a:tbl>
          </a:graphicData>
        </a:graphic>
      </p:graphicFrame>
      <p:pic>
        <p:nvPicPr>
          <p:cNvPr id="18592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590782" y="3078189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4202"/>
              </p:ext>
            </p:extLst>
          </p:nvPr>
        </p:nvGraphicFramePr>
        <p:xfrm>
          <a:off x="6238111" y="4623223"/>
          <a:ext cx="5581015" cy="1159828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2693514141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1183058673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272472484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 avoidance of tobacco smoke for the prevention of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(17/18)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632249"/>
                  </a:ext>
                </a:extLst>
              </a:tr>
            </a:tbl>
          </a:graphicData>
        </a:graphic>
      </p:graphicFrame>
      <p:pic>
        <p:nvPicPr>
          <p:cNvPr id="18594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4871630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90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Dietary interventions in atopic eczema I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02560"/>
              </p:ext>
            </p:extLst>
          </p:nvPr>
        </p:nvGraphicFramePr>
        <p:xfrm>
          <a:off x="342900" y="2850594"/>
          <a:ext cx="5579110" cy="1159828"/>
        </p:xfrm>
        <a:graphic>
          <a:graphicData uri="http://schemas.openxmlformats.org/drawingml/2006/table">
            <a:tbl>
              <a:tblPr/>
              <a:tblGrid>
                <a:gridCol w="3690620">
                  <a:extLst>
                    <a:ext uri="{9D8B030D-6E8A-4147-A177-3AD203B41FA5}">
                      <a16:colId xmlns:a16="http://schemas.microsoft.com/office/drawing/2014/main" val="12216523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67030435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734536057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individual dietary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trigger factors in patients with AE, to avoid these in the future, with the aim of prolonging remission or clearance.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686040"/>
                  </a:ext>
                </a:extLst>
              </a:tr>
            </a:tbl>
          </a:graphicData>
        </a:graphic>
      </p:graphicFrame>
      <p:pic>
        <p:nvPicPr>
          <p:cNvPr id="19512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104250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6" name="Grafi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5" y="3356663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5951984" y="6165304"/>
            <a:ext cx="6048672" cy="692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78552"/>
              </p:ext>
            </p:extLst>
          </p:nvPr>
        </p:nvGraphicFramePr>
        <p:xfrm>
          <a:off x="6457963" y="836712"/>
          <a:ext cx="5520571" cy="6185137"/>
        </p:xfrm>
        <a:graphic>
          <a:graphicData uri="http://schemas.openxmlformats.org/drawingml/2006/table">
            <a:tbl>
              <a:tblPr/>
              <a:tblGrid>
                <a:gridCol w="3864387">
                  <a:extLst>
                    <a:ext uri="{9D8B030D-6E8A-4147-A177-3AD203B41FA5}">
                      <a16:colId xmlns:a16="http://schemas.microsoft.com/office/drawing/2014/main" val="27801637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6583412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49545907"/>
                    </a:ext>
                  </a:extLst>
                </a:gridCol>
              </a:tblGrid>
              <a:tr h="1009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-mediated food allergy (immediate reactions):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diagnostic procedures for the elucidation of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-mediated food allergy (food specific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and/or SPT, diagnostic elimination diets and challenge tests) in AE patients with a history of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food-induced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immediate symptoms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(16/18)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04514"/>
                  </a:ext>
                </a:extLst>
              </a:tr>
              <a:tr h="129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-mediated food allergy (immediate reactions) plus food-induced AE “delayed hypersensitivity”: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diagnostic procedures for the elucidation of combined reactions to foods (immediate reactions plus food-induced eczema (food specific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and/or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diagnostic elimination diets and challenge tests)) in AE patients with a history of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food-induced symptoms, including worsening of AE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63261"/>
                  </a:ext>
                </a:extLst>
              </a:tr>
              <a:tr h="1153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or suspicion of food-triggered AE “delayed hypersensitivity”: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diagnostic procedures for the elucidation of food as a trigger factor of AE (food specific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and/or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SPT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diagnostic elimination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diets and challenge tests) in patients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moderate-to-severe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 and with a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or suspicion of food-triggered AE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49278"/>
                  </a:ext>
                </a:extLst>
              </a:tr>
              <a:tr h="3591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Abstention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0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0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Dietary interventions in atopic eczema II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78803"/>
              </p:ext>
            </p:extLst>
          </p:nvPr>
        </p:nvGraphicFramePr>
        <p:xfrm>
          <a:off x="431952" y="1418909"/>
          <a:ext cx="5554216" cy="1315271"/>
        </p:xfrm>
        <a:graphic>
          <a:graphicData uri="http://schemas.openxmlformats.org/drawingml/2006/table">
            <a:tbl>
              <a:tblPr/>
              <a:tblGrid>
                <a:gridCol w="3674153">
                  <a:extLst>
                    <a:ext uri="{9D8B030D-6E8A-4147-A177-3AD203B41FA5}">
                      <a16:colId xmlns:a16="http://schemas.microsoft.com/office/drawing/2014/main" val="2509091746"/>
                    </a:ext>
                  </a:extLst>
                </a:gridCol>
                <a:gridCol w="448206">
                  <a:extLst>
                    <a:ext uri="{9D8B030D-6E8A-4147-A177-3AD203B41FA5}">
                      <a16:colId xmlns:a16="http://schemas.microsoft.com/office/drawing/2014/main" val="3926474384"/>
                    </a:ext>
                  </a:extLst>
                </a:gridCol>
                <a:gridCol w="1431857">
                  <a:extLst>
                    <a:ext uri="{9D8B030D-6E8A-4147-A177-3AD203B41FA5}">
                      <a16:colId xmlns:a16="http://schemas.microsoft.com/office/drawing/2014/main" val="716106194"/>
                    </a:ext>
                  </a:extLst>
                </a:gridCol>
              </a:tblGrid>
              <a:tr h="53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therapeutic elimination diet is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after the individual diagnosis of food allergy or food–induced eczema in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6" marR="67496" marT="33748" marB="33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368110"/>
                  </a:ext>
                </a:extLst>
              </a:tr>
            </a:tbl>
          </a:graphicData>
        </a:graphic>
      </p:graphicFrame>
      <p:pic>
        <p:nvPicPr>
          <p:cNvPr id="20613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784877" y="1631847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05781"/>
              </p:ext>
            </p:extLst>
          </p:nvPr>
        </p:nvGraphicFramePr>
        <p:xfrm>
          <a:off x="431952" y="3078467"/>
          <a:ext cx="5581015" cy="1339215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2480153922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3369819635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273044851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re-evaluation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a child’s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mediated food allergy after one to two years after strict elimination diet.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245784"/>
                  </a:ext>
                </a:extLst>
              </a:tr>
            </a:tbl>
          </a:graphicData>
        </a:graphic>
      </p:graphicFrame>
      <p:pic>
        <p:nvPicPr>
          <p:cNvPr id="20616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789899" y="3288031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9678"/>
              </p:ext>
            </p:extLst>
          </p:nvPr>
        </p:nvGraphicFramePr>
        <p:xfrm>
          <a:off x="407368" y="4728191"/>
          <a:ext cx="5581015" cy="1339215"/>
        </p:xfrm>
        <a:graphic>
          <a:graphicData uri="http://schemas.openxmlformats.org/drawingml/2006/table">
            <a:tbl>
              <a:tblPr/>
              <a:tblGrid>
                <a:gridCol w="3721735">
                  <a:extLst>
                    <a:ext uri="{9D8B030D-6E8A-4147-A177-3AD203B41FA5}">
                      <a16:colId xmlns:a16="http://schemas.microsoft.com/office/drawing/2014/main" val="1914334092"/>
                    </a:ext>
                  </a:extLst>
                </a:gridCol>
                <a:gridCol w="488913">
                  <a:extLst>
                    <a:ext uri="{9D8B030D-6E8A-4147-A177-3AD203B41FA5}">
                      <a16:colId xmlns:a16="http://schemas.microsoft.com/office/drawing/2014/main" val="933305784"/>
                    </a:ext>
                  </a:extLst>
                </a:gridCol>
                <a:gridCol w="1370367">
                  <a:extLst>
                    <a:ext uri="{9D8B030D-6E8A-4147-A177-3AD203B41FA5}">
                      <a16:colId xmlns:a16="http://schemas.microsoft.com/office/drawing/2014/main" val="2939149409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general dietary interventions (e.g. other supplements, general avoidance of certain foods e.g. cow´s milk, gluten) for the management of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825143"/>
                  </a:ext>
                </a:extLst>
              </a:tr>
            </a:tbl>
          </a:graphicData>
        </a:graphic>
      </p:graphicFrame>
      <p:pic>
        <p:nvPicPr>
          <p:cNvPr id="20618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784875" y="4936876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04762"/>
              </p:ext>
            </p:extLst>
          </p:nvPr>
        </p:nvGraphicFramePr>
        <p:xfrm>
          <a:off x="6519196" y="1844824"/>
          <a:ext cx="5581015" cy="1339215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381186312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1864837788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409090451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cannot make a recommendation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probiotics for the management of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(19/19)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87122"/>
                  </a:ext>
                </a:extLst>
              </a:tr>
            </a:tbl>
          </a:graphicData>
        </a:graphic>
      </p:graphicFrame>
      <p:pic>
        <p:nvPicPr>
          <p:cNvPr id="20620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839676" y="2091039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20212"/>
              </p:ext>
            </p:extLst>
          </p:nvPr>
        </p:nvGraphicFramePr>
        <p:xfrm>
          <a:off x="6528048" y="3789040"/>
          <a:ext cx="5581015" cy="1339215"/>
        </p:xfrm>
        <a:graphic>
          <a:graphicData uri="http://schemas.openxmlformats.org/drawingml/2006/table">
            <a:tbl>
              <a:tblPr/>
              <a:tblGrid>
                <a:gridCol w="3691880">
                  <a:extLst>
                    <a:ext uri="{9D8B030D-6E8A-4147-A177-3AD203B41FA5}">
                      <a16:colId xmlns:a16="http://schemas.microsoft.com/office/drawing/2014/main" val="342020297"/>
                    </a:ext>
                  </a:extLst>
                </a:gridCol>
                <a:gridCol w="450369">
                  <a:extLst>
                    <a:ext uri="{9D8B030D-6E8A-4147-A177-3AD203B41FA5}">
                      <a16:colId xmlns:a16="http://schemas.microsoft.com/office/drawing/2014/main" val="2371104223"/>
                    </a:ext>
                  </a:extLst>
                </a:gridCol>
                <a:gridCol w="1438766">
                  <a:extLst>
                    <a:ext uri="{9D8B030D-6E8A-4147-A177-3AD203B41FA5}">
                      <a16:colId xmlns:a16="http://schemas.microsoft.com/office/drawing/2014/main" val="304147724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vitamins as a treatment for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(17/17)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987"/>
                  </a:ext>
                </a:extLst>
              </a:tr>
            </a:tbl>
          </a:graphicData>
        </a:graphic>
      </p:graphicFrame>
      <p:pic>
        <p:nvPicPr>
          <p:cNvPr id="20622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839676" y="4002406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80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Allergen-specific immunotherapy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50768"/>
              </p:ext>
            </p:extLst>
          </p:nvPr>
        </p:nvGraphicFramePr>
        <p:xfrm>
          <a:off x="3143672" y="1988840"/>
          <a:ext cx="5664835" cy="2499043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4062633832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331455180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2504010922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allergen-specific immunotherapy as a routine treatment option for AE.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&gt;50%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(8/13)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69636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 that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is considered for selected patients with aeroallergen sensitization and a history of clinical exacerbation after exposure to the causative allergen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(11/11)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336598"/>
                  </a:ext>
                </a:extLst>
              </a:tr>
            </a:tbl>
          </a:graphicData>
        </a:graphic>
      </p:graphicFrame>
      <p:pic>
        <p:nvPicPr>
          <p:cNvPr id="21534" name="Grafik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03" y="2208009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Grafik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7560266" y="3360137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2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Complementary medicine 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01476"/>
              </p:ext>
            </p:extLst>
          </p:nvPr>
        </p:nvGraphicFramePr>
        <p:xfrm>
          <a:off x="431165" y="1412776"/>
          <a:ext cx="5664835" cy="1339215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3091730718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2446970036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3900702359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acupuncture as standard therapy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AE.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(13/13)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189300"/>
                  </a:ext>
                </a:extLst>
              </a:tr>
            </a:tbl>
          </a:graphicData>
        </a:graphic>
      </p:graphicFrame>
      <p:pic>
        <p:nvPicPr>
          <p:cNvPr id="22663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871864" y="1628800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21144"/>
              </p:ext>
            </p:extLst>
          </p:nvPr>
        </p:nvGraphicFramePr>
        <p:xfrm>
          <a:off x="431163" y="3091586"/>
          <a:ext cx="5664835" cy="1339215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1542274590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3930979640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25597188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phytotherapy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as standard therapy for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(14/14)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76672"/>
                  </a:ext>
                </a:extLst>
              </a:tr>
            </a:tbl>
          </a:graphicData>
        </a:graphic>
      </p:graphicFrame>
      <p:pic>
        <p:nvPicPr>
          <p:cNvPr id="22665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871863" y="3334598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59477"/>
              </p:ext>
            </p:extLst>
          </p:nvPr>
        </p:nvGraphicFramePr>
        <p:xfrm>
          <a:off x="431163" y="4797644"/>
          <a:ext cx="5664835" cy="1339215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995424382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44583259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1254894436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blood autologous serum as standard therapy for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(12/12)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46052"/>
                  </a:ext>
                </a:extLst>
              </a:tr>
            </a:tbl>
          </a:graphicData>
        </a:graphic>
      </p:graphicFrame>
      <p:pic>
        <p:nvPicPr>
          <p:cNvPr id="22667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860638" y="5018058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23283"/>
              </p:ext>
            </p:extLst>
          </p:nvPr>
        </p:nvGraphicFramePr>
        <p:xfrm>
          <a:off x="6410133" y="2116594"/>
          <a:ext cx="5664835" cy="1339215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3651550189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4117804868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369498909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 against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Chinese herbal medicine as standard therapy for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(12/12)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709725"/>
                  </a:ext>
                </a:extLst>
              </a:tr>
            </a:tbl>
          </a:graphicData>
        </a:graphic>
      </p:graphicFrame>
      <p:pic>
        <p:nvPicPr>
          <p:cNvPr id="22669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10802621" y="2325588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72184"/>
              </p:ext>
            </p:extLst>
          </p:nvPr>
        </p:nvGraphicFramePr>
        <p:xfrm>
          <a:off x="6401001" y="4048973"/>
          <a:ext cx="5664835" cy="1159828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658128227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3244351273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1159501024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cannot make a recommendation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respect to alpine climate therapy for AE.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&gt;75%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(11/12)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98618"/>
                  </a:ext>
                </a:extLst>
              </a:tr>
            </a:tbl>
          </a:graphicData>
        </a:graphic>
      </p:graphicFrame>
      <p:pic>
        <p:nvPicPr>
          <p:cNvPr id="22671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26" y="4288844"/>
            <a:ext cx="685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37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Psychological and educational interventions</a:t>
            </a:r>
            <a:br>
              <a:rPr lang="de-DE" b="1" dirty="0"/>
            </a:b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13209"/>
              </p:ext>
            </p:extLst>
          </p:nvPr>
        </p:nvGraphicFramePr>
        <p:xfrm>
          <a:off x="3431704" y="2204864"/>
          <a:ext cx="5664835" cy="1339215"/>
        </p:xfrm>
        <a:graphic>
          <a:graphicData uri="http://schemas.openxmlformats.org/drawingml/2006/table">
            <a:tbl>
              <a:tblPr/>
              <a:tblGrid>
                <a:gridCol w="3775710">
                  <a:extLst>
                    <a:ext uri="{9D8B030D-6E8A-4147-A177-3AD203B41FA5}">
                      <a16:colId xmlns:a16="http://schemas.microsoft.com/office/drawing/2014/main" val="1962237689"/>
                    </a:ext>
                  </a:extLst>
                </a:gridCol>
                <a:gridCol w="450366">
                  <a:extLst>
                    <a:ext uri="{9D8B030D-6E8A-4147-A177-3AD203B41FA5}">
                      <a16:colId xmlns:a16="http://schemas.microsoft.com/office/drawing/2014/main" val="472998443"/>
                    </a:ext>
                  </a:extLst>
                </a:gridCol>
                <a:gridCol w="1438759">
                  <a:extLst>
                    <a:ext uri="{9D8B030D-6E8A-4147-A177-3AD203B41FA5}">
                      <a16:colId xmlns:a16="http://schemas.microsoft.com/office/drawing/2014/main" val="84959752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that therapeutic patient education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proven efficacy in children and adults with AE are widely implemented.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(14/14)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01347"/>
                  </a:ext>
                </a:extLst>
              </a:tr>
            </a:tbl>
          </a:graphicData>
        </a:graphic>
      </p:graphicFrame>
      <p:pic>
        <p:nvPicPr>
          <p:cNvPr id="23579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7848298" y="2424346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76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Pregnancy I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9861D0-EB08-410D-9DE9-97C0A7F9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1412777"/>
            <a:ext cx="5666210" cy="12241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CB1CC0-BE82-46CA-A284-6B58642D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03269"/>
            <a:ext cx="5666210" cy="11259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B4B834-3144-4B77-AFF2-95E42929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2783515"/>
            <a:ext cx="5666210" cy="10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3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Pregnancy II</a:t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753D31-90E2-4D1C-AEE7-EE56CDE6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965180"/>
            <a:ext cx="5897430" cy="12407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EABD58-21E8-4A1C-954B-BD11B0025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1" y="2477348"/>
            <a:ext cx="5897430" cy="17852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3816E4-3BF0-4398-BB6C-28AA7F1AE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" y="4613700"/>
            <a:ext cx="5891594" cy="12635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EBDEC7-114E-4F66-8444-30AEF5D59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412" y="2365502"/>
            <a:ext cx="5899588" cy="19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5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09600" y="202630"/>
            <a:ext cx="10972800" cy="530408"/>
          </a:xfrm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Breastfeeding women</a:t>
            </a:r>
            <a:br>
              <a:rPr lang="de-DE" b="1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21B1CA-D17D-4822-96C0-27586285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00112"/>
            <a:ext cx="7324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5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Occupational aspects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1127448" y="6237312"/>
            <a:ext cx="10945216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74781"/>
              </p:ext>
            </p:extLst>
          </p:nvPr>
        </p:nvGraphicFramePr>
        <p:xfrm>
          <a:off x="510051" y="1753264"/>
          <a:ext cx="5664835" cy="1339215"/>
        </p:xfrm>
        <a:graphic>
          <a:graphicData uri="http://schemas.openxmlformats.org/drawingml/2006/table">
            <a:tbl>
              <a:tblPr/>
              <a:tblGrid>
                <a:gridCol w="3745230">
                  <a:extLst>
                    <a:ext uri="{9D8B030D-6E8A-4147-A177-3AD203B41FA5}">
                      <a16:colId xmlns:a16="http://schemas.microsoft.com/office/drawing/2014/main" val="70425232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459612290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205682658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 can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a negative impact on work life and is associated with a higher risk of hand eczema.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State-ment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(15/15)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70004"/>
                  </a:ext>
                </a:extLst>
              </a:tr>
            </a:tbl>
          </a:graphicData>
        </a:graphic>
      </p:graphicFrame>
      <p:pic>
        <p:nvPicPr>
          <p:cNvPr id="27728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927660" y="1988840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43258"/>
              </p:ext>
            </p:extLst>
          </p:nvPr>
        </p:nvGraphicFramePr>
        <p:xfrm>
          <a:off x="510050" y="3860800"/>
          <a:ext cx="5664835" cy="1339215"/>
        </p:xfrm>
        <a:graphic>
          <a:graphicData uri="http://schemas.openxmlformats.org/drawingml/2006/table">
            <a:tbl>
              <a:tblPr/>
              <a:tblGrid>
                <a:gridCol w="3774440">
                  <a:extLst>
                    <a:ext uri="{9D8B030D-6E8A-4147-A177-3AD203B41FA5}">
                      <a16:colId xmlns:a16="http://schemas.microsoft.com/office/drawing/2014/main" val="128483383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809622524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4205579351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suggest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individual pre-employment counselling regarding choice of profession, including risk assessment, avoidance strategies and protective measures.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(23/23)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Consensus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76946"/>
                  </a:ext>
                </a:extLst>
              </a:tr>
            </a:tbl>
          </a:graphicData>
        </a:graphic>
      </p:graphicFrame>
      <p:pic>
        <p:nvPicPr>
          <p:cNvPr id="27730" name="Grafik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42" r="61130" b="78571"/>
          <a:stretch>
            <a:fillRect/>
          </a:stretch>
        </p:blipFill>
        <p:spPr bwMode="auto">
          <a:xfrm>
            <a:off x="4927659" y="4120643"/>
            <a:ext cx="1057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258" y="404664"/>
            <a:ext cx="5296742" cy="57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055440" y="6165304"/>
            <a:ext cx="11136560" cy="692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9984432" y="6381328"/>
            <a:ext cx="1368152" cy="4766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CAD122-0110-482F-ADD3-816231FE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28" y="0"/>
            <a:ext cx="9162143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1FF7B5-E503-4EBB-AA2C-E5AD2422CA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0195" y="29527"/>
            <a:ext cx="9071610" cy="6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102" y="116632"/>
            <a:ext cx="10972800" cy="530408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Wording of recommendations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51557"/>
              </p:ext>
            </p:extLst>
          </p:nvPr>
        </p:nvGraphicFramePr>
        <p:xfrm>
          <a:off x="637186" y="908721"/>
          <a:ext cx="10945218" cy="4999753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1605256119"/>
                    </a:ext>
                  </a:extLst>
                </a:gridCol>
                <a:gridCol w="1925487">
                  <a:extLst>
                    <a:ext uri="{9D8B030D-6E8A-4147-A177-3AD203B41FA5}">
                      <a16:colId xmlns:a16="http://schemas.microsoft.com/office/drawing/2014/main" val="2112383412"/>
                    </a:ext>
                  </a:extLst>
                </a:gridCol>
                <a:gridCol w="734843">
                  <a:extLst>
                    <a:ext uri="{9D8B030D-6E8A-4147-A177-3AD203B41FA5}">
                      <a16:colId xmlns:a16="http://schemas.microsoft.com/office/drawing/2014/main" val="2958210939"/>
                    </a:ext>
                  </a:extLst>
                </a:gridCol>
                <a:gridCol w="5836616">
                  <a:extLst>
                    <a:ext uri="{9D8B030D-6E8A-4147-A177-3AD203B41FA5}">
                      <a16:colId xmlns:a16="http://schemas.microsoft.com/office/drawing/2014/main" val="3627593704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Strength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Wording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Symbols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Implications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621810"/>
                  </a:ext>
                </a:extLst>
              </a:tr>
              <a:tr h="1324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</a:t>
                      </a: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 </a:t>
                      </a:r>
                      <a:r>
                        <a:rPr lang="en-GB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 of an intervention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‘We recommend . . .’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believe that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or almost all informed people would make that choice.</a:t>
                      </a:r>
                      <a:r>
                        <a:rPr lang="en-GB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Clinicians will have to spend less time on the process of decision-making, and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devote that time to overcome barriers to implementation and adherence. In most clinical situations, the recommendation may be adopted as a policy.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95591"/>
                  </a:ext>
                </a:extLst>
              </a:tr>
              <a:tr h="1324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</a:t>
                      </a: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 </a:t>
                      </a: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 of an intervention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‘We suggest . . .’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believe that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informed people would make that choice, but a substantial number would not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Clinicians and health care providers will need to devote more time on the process of shared decision-making. Policy makers will have to involve many stakeholders and policy making requires substantial debate.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715583"/>
                  </a:ext>
                </a:extLst>
              </a:tr>
              <a:tr h="748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recommendation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respect to an intervention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‘We cannot make 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 with respect to . . .’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the moment, a recommendation in favour or against an intervention cannot be made due to certain reasons (e.g. no reliable evidence data available, conflicting outcomes, etc.)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568450"/>
                  </a:ext>
                </a:extLst>
              </a:tr>
              <a:tr h="66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</a:t>
                      </a: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against</a:t>
                      </a: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 of an</a:t>
                      </a:r>
                      <a:r>
                        <a:rPr lang="en-GB" sz="14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ntervention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‘We suggest against . . .’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7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believe that most informed people would make a choice against that intervention, but a substantial number would not.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41642"/>
                  </a:ext>
                </a:extLst>
              </a:tr>
              <a:tr h="748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against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 use of an intervention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‘We recommend against . . .’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↓↓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 believe that all or almost all informed people would make a choice against that intervention. This recommendation can be adopted as a policy in most clinical situations.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019" marR="62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9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284187" y="6232593"/>
            <a:ext cx="11737304" cy="5486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F8E39E-CF6F-4F98-80E2-C9CC0BE1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88" y="0"/>
            <a:ext cx="10372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284187" y="6232593"/>
            <a:ext cx="11737304" cy="5486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C3A32B-9A13-4DA1-A016-27DECF57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23875"/>
            <a:ext cx="121539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35360" y="6309320"/>
            <a:ext cx="11737304" cy="5486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B914C9-2FED-420C-B4AA-53500613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8" y="0"/>
            <a:ext cx="11832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335360" y="6309320"/>
            <a:ext cx="11737304" cy="5486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7450"/>
              </p:ext>
            </p:extLst>
          </p:nvPr>
        </p:nvGraphicFramePr>
        <p:xfrm>
          <a:off x="335360" y="170948"/>
          <a:ext cx="11737303" cy="6700531"/>
        </p:xfrm>
        <a:graphic>
          <a:graphicData uri="http://schemas.openxmlformats.org/drawingml/2006/table">
            <a:tbl>
              <a:tblPr firstRow="1" firstCol="1" bandRow="1"/>
              <a:tblGrid>
                <a:gridCol w="2456480">
                  <a:extLst>
                    <a:ext uri="{9D8B030D-6E8A-4147-A177-3AD203B41FA5}">
                      <a16:colId xmlns:a16="http://schemas.microsoft.com/office/drawing/2014/main" val="52332891"/>
                    </a:ext>
                  </a:extLst>
                </a:gridCol>
                <a:gridCol w="2459635">
                  <a:extLst>
                    <a:ext uri="{9D8B030D-6E8A-4147-A177-3AD203B41FA5}">
                      <a16:colId xmlns:a16="http://schemas.microsoft.com/office/drawing/2014/main" val="1330306928"/>
                    </a:ext>
                  </a:extLst>
                </a:gridCol>
                <a:gridCol w="2348407">
                  <a:extLst>
                    <a:ext uri="{9D8B030D-6E8A-4147-A177-3AD203B41FA5}">
                      <a16:colId xmlns:a16="http://schemas.microsoft.com/office/drawing/2014/main" val="336583529"/>
                    </a:ext>
                  </a:extLst>
                </a:gridCol>
                <a:gridCol w="2124374">
                  <a:extLst>
                    <a:ext uri="{9D8B030D-6E8A-4147-A177-3AD203B41FA5}">
                      <a16:colId xmlns:a16="http://schemas.microsoft.com/office/drawing/2014/main" val="2277799390"/>
                    </a:ext>
                  </a:extLst>
                </a:gridCol>
                <a:gridCol w="2348407">
                  <a:extLst>
                    <a:ext uri="{9D8B030D-6E8A-4147-A177-3AD203B41FA5}">
                      <a16:colId xmlns:a16="http://schemas.microsoft.com/office/drawing/2014/main" val="2621274656"/>
                    </a:ext>
                  </a:extLst>
                </a:gridCol>
              </a:tblGrid>
              <a:tr h="18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recommendation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TCI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42362"/>
                  </a:ext>
                </a:extLst>
              </a:tr>
              <a:tr h="488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class I and 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TCS class III and IV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Tacrolimus 0.1%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Tacrolimus 0.03%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Pimecrolimus 1%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400562"/>
                  </a:ext>
                </a:extLst>
              </a:tr>
              <a:tr h="142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further information see background text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 not suitable for long-term proactive treatment;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proactive treatment only class 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proactive treatment with TCS class III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IV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long term daily treatment or head and neck;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IV not recommended for proactive treatment either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proactive treatment;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 in face, intertriginous sites, anogenital area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flare; 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 in face, intertriginous sites, anogenital area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51324"/>
                  </a:ext>
                </a:extLst>
              </a:tr>
              <a:tr h="1489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important side effects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atrophy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telangiectasia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striae distensae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ecchymosis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hypertrichosis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perioral dermatitis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atrophy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telangiectasia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striae distensae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ecchymosis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hypertrichosis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perioral dermatitis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corticosteroid addiction syndrome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suppression of adrenal function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warmth, tingling or burning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warmth, tingling or burning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93062"/>
                  </a:ext>
                </a:extLst>
              </a:tr>
              <a:tr h="335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TCI class II and III are off label for proactive treatment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label for proactive treatment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suitable for proactive treatment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83814"/>
                  </a:ext>
                </a:extLst>
              </a:tr>
              <a:tr h="26351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considerations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84607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&gt; 2 to &lt; 16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years of age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33632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babies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</a:t>
                      </a:r>
                      <a:r>
                        <a:rPr lang="en-GB" sz="14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age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specialist supervision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(from the age of three months)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6531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during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00839"/>
                  </a:ext>
                </a:extLst>
              </a:tr>
              <a:tr h="32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during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breastfeeding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GB" sz="1200" baseline="30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474392"/>
                  </a:ext>
                </a:extLst>
              </a:tr>
              <a:tr h="32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Suitable for pruritus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(0.03% &amp; 0.1%)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48458"/>
                  </a:ext>
                </a:extLst>
              </a:tr>
              <a:tr h="32484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33460" algn="l"/>
                        </a:tabLst>
                      </a:pP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 label use     </a:t>
                      </a:r>
                      <a:r>
                        <a:rPr lang="en-US" sz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use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2" marR="49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3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7445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3067</Words>
  <Application>Microsoft Office PowerPoint</Application>
  <PresentationFormat>Breitbild</PresentationFormat>
  <Paragraphs>779</Paragraphs>
  <Slides>39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</vt:lpstr>
      <vt:lpstr>Standarddesign</vt:lpstr>
      <vt:lpstr>Dokument</vt:lpstr>
      <vt:lpstr>PowerPoint-Präsentation</vt:lpstr>
      <vt:lpstr>EuroGuiDerm Atopic Eczema Group </vt:lpstr>
      <vt:lpstr>PowerPoint-Präsentation</vt:lpstr>
      <vt:lpstr>PowerPoint-Präsentation</vt:lpstr>
      <vt:lpstr>Wording of recommendations</vt:lpstr>
      <vt:lpstr>PowerPoint-Präsentation</vt:lpstr>
      <vt:lpstr>PowerPoint-Präsentation</vt:lpstr>
      <vt:lpstr>PowerPoint-Präsentation</vt:lpstr>
      <vt:lpstr>PowerPoint-Präsentation</vt:lpstr>
      <vt:lpstr>Definitions and treatment goals  </vt:lpstr>
      <vt:lpstr>Patient’s perspective </vt:lpstr>
      <vt:lpstr>Basic emollients and moisturizers </vt:lpstr>
      <vt:lpstr>Antiinflammatory treatment </vt:lpstr>
      <vt:lpstr>PowerPoint-Präsentation</vt:lpstr>
      <vt:lpstr>Antimicrobial treatment  </vt:lpstr>
      <vt:lpstr>Anti-pruritic treatment </vt:lpstr>
      <vt:lpstr>Phototherapy and Photochemotherapy </vt:lpstr>
      <vt:lpstr>Patients who are candidates for systemic treatment</vt:lpstr>
      <vt:lpstr>Detailed advise on management for each drug</vt:lpstr>
      <vt:lpstr>Conventional immunomodulatory drugs – Ciclosporin </vt:lpstr>
      <vt:lpstr>PowerPoint-Präsentation</vt:lpstr>
      <vt:lpstr>PowerPoint-Präsentation</vt:lpstr>
      <vt:lpstr>Interleukin-13-Inhibitors – Dupilumab </vt:lpstr>
      <vt:lpstr>Interleukin-13-Inhibitors – Lebrikizumab </vt:lpstr>
      <vt:lpstr>Interleukin-13-Inhibitors– Tralokinumab </vt:lpstr>
      <vt:lpstr>Interleukin-31-Inhibitors– Nemolizumab </vt:lpstr>
      <vt:lpstr>JAK-Inibitors – Abrocitinib </vt:lpstr>
      <vt:lpstr>JAK-Inibitors – Baricitinib </vt:lpstr>
      <vt:lpstr>JAK-Inibitors – Upadacitinib </vt:lpstr>
      <vt:lpstr>Avoidance techniques in atopic eczemama </vt:lpstr>
      <vt:lpstr>Dietary interventions in atopic eczema I </vt:lpstr>
      <vt:lpstr>Dietary interventions in atopic eczema II </vt:lpstr>
      <vt:lpstr>Allergen-specific immunotherapy </vt:lpstr>
      <vt:lpstr>Complementary medicine  </vt:lpstr>
      <vt:lpstr>Psychological and educational interventions </vt:lpstr>
      <vt:lpstr>Pregnancy I </vt:lpstr>
      <vt:lpstr>Pregnancy II </vt:lpstr>
      <vt:lpstr>Breastfeeding women </vt:lpstr>
      <vt:lpstr>Occupational aspects </vt:lpstr>
    </vt:vector>
  </TitlesOfParts>
  <Company>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Charité - Universitätsmedizin Berlin</dc:title>
  <dc:creator>Maria Hauk</dc:creator>
  <cp:lastModifiedBy>Kinberger, Maria</cp:lastModifiedBy>
  <cp:revision>606</cp:revision>
  <cp:lastPrinted>2017-09-20T12:55:45Z</cp:lastPrinted>
  <dcterms:created xsi:type="dcterms:W3CDTF">2002-11-06T08:02:36Z</dcterms:created>
  <dcterms:modified xsi:type="dcterms:W3CDTF">2026-02-19T15:32:27Z</dcterms:modified>
</cp:coreProperties>
</file>